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78" r:id="rId3"/>
    <p:sldId id="281" r:id="rId4"/>
    <p:sldId id="262" r:id="rId5"/>
    <p:sldId id="279" r:id="rId6"/>
    <p:sldId id="265" r:id="rId7"/>
    <p:sldId id="268" r:id="rId8"/>
    <p:sldId id="28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2D7FC"/>
    <a:srgbClr val="FF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36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2D7FC"/>
            </a:gs>
            <a:gs pos="20000">
              <a:srgbClr val="85C2FF"/>
            </a:gs>
            <a:gs pos="54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43956" cy="136838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800" b="1" cap="none" spc="5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143116"/>
            <a:ext cx="8286808" cy="240065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000" b="1" spc="50" dirty="0" smtClean="0">
                <a:ln w="1143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работе Сахалинстата за 1 полугодие 2019 г. и задачах на 3 квартал 2019 г.</a:t>
            </a:r>
            <a:endParaRPr lang="ru-RU" sz="5000" b="1" spc="50" dirty="0">
              <a:ln w="11430">
                <a:solidFill>
                  <a:schemeClr val="bg1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5307249" y="5517232"/>
            <a:ext cx="3643338" cy="1296144"/>
          </a:xfrm>
          <a:prstGeom prst="rect">
            <a:avLst/>
          </a:prstGeom>
        </p:spPr>
        <p:txBody>
          <a:bodyPr vert="horz">
            <a:normAutofit fontScale="5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74320" lvl="0" indent="-274320">
              <a:spcAft>
                <a:spcPts val="600"/>
              </a:spcAft>
              <a:buClr>
                <a:schemeClr val="accent3"/>
              </a:buClr>
              <a:buSzPct val="95000"/>
            </a:pPr>
            <a:r>
              <a:rPr lang="ru-RU" sz="2800" b="1" spc="50" dirty="0" smtClean="0">
                <a:ln w="11430"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0D0D"/>
                </a:solidFill>
                <a:effectLst>
                  <a:outerShdw blurRad="76200" dist="50800" dir="5400000" algn="tl" rotWithShape="0">
                    <a:schemeClr val="bg1">
                      <a:lumMod val="50000"/>
                      <a:alpha val="6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   Заяц А. В.</a:t>
            </a:r>
          </a:p>
          <a:p>
            <a:pPr marL="274320" lvl="0" indent="-274320">
              <a:spcAft>
                <a:spcPts val="600"/>
              </a:spcAft>
              <a:buClr>
                <a:schemeClr val="accent3"/>
              </a:buClr>
              <a:buSzPct val="95000"/>
            </a:pPr>
            <a:r>
              <a:rPr lang="ru-RU" sz="2800" b="1" spc="50" dirty="0" smtClean="0">
                <a:ln w="11430"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0D0D"/>
                </a:solidFill>
                <a:effectLst>
                  <a:outerShdw blurRad="76200" dist="50800" dir="5400000" algn="tl" rotWithShape="0">
                    <a:schemeClr val="bg1">
                      <a:lumMod val="50000"/>
                      <a:alpha val="6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   Начальник отдела сводных статистических работ, региональных счетов, балансов, статистики цен и финансов </a:t>
            </a:r>
            <a:endParaRPr kumimoji="0" lang="ru-RU" sz="2800" b="1" i="0" u="none" strike="noStrike" kern="1200" spc="50" normalizeH="0" baseline="0" noProof="0" dirty="0">
              <a:ln w="11430">
                <a:solidFill>
                  <a:schemeClr val="accent4">
                    <a:lumMod val="75000"/>
                  </a:schemeClr>
                </a:solidFill>
              </a:ln>
              <a:solidFill>
                <a:srgbClr val="FF0D0D"/>
              </a:solidFill>
              <a:effectLst>
                <a:outerShdw blurRad="76200" dist="50800" dir="5400000" algn="tl" rotWithShape="0">
                  <a:schemeClr val="bg1">
                    <a:lumMod val="50000"/>
                    <a:alpha val="65000"/>
                  </a:scheme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/>
          <a:srcRect l="23021" t="9619" r="1390" b="80361"/>
          <a:stretch>
            <a:fillRect/>
          </a:stretch>
        </p:blipFill>
        <p:spPr bwMode="auto">
          <a:xfrm>
            <a:off x="0" y="0"/>
            <a:ext cx="9144000" cy="1214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40" descr="Картинки по запросу российский фла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460375" y="1081340"/>
            <a:ext cx="8360097" cy="914192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1 полугодие 2019 г. все мероприятия Производственного плана статистических работ выполнены в полном объеме и в установленные сроки. Сахалинстатом выполнено с учетом периодичности 704 статистических работ (снижение по сравнению с 1 полугодием 2018 г. на 5,2%).</a:t>
            </a:r>
          </a:p>
        </p:txBody>
      </p:sp>
      <p:pic>
        <p:nvPicPr>
          <p:cNvPr id="10" name="Рисунок 9"/>
          <p:cNvPicPr/>
          <p:nvPr/>
        </p:nvPicPr>
        <p:blipFill>
          <a:blip r:embed="rId2"/>
          <a:srcRect l="23021" t="9619" r="1390" b="80361"/>
          <a:stretch>
            <a:fillRect/>
          </a:stretch>
        </p:blipFill>
        <p:spPr bwMode="auto">
          <a:xfrm>
            <a:off x="0" y="0"/>
            <a:ext cx="9144000" cy="10001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15516" y="2030731"/>
            <a:ext cx="8712968" cy="4739759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rect">
              <a:fillToRect l="100000" t="100000"/>
            </a:path>
          </a:gra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Во 2 квартале 2019 г. основными направлениями деятельности Сахалинстата являлись: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SzPct val="150000"/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обеспечить выполнение мероприятий на 2019 год по подготовке Всероссийской переписи населения 2020 года в соответствии с Календарным планом подготовки, проведения Всероссийской переписи населения 2020 года, обработки сведений, подведения и официального опубликования итогов переписи населения, хранения и уничтожения материалов на период 2019-2023гг. утвержденным руководителем Росстата от 01.03.2019г. № 22-у;</a:t>
            </a:r>
          </a:p>
          <a:p>
            <a:pPr marL="285750" indent="-285750" algn="just">
              <a:buSzPct val="150000"/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обеспечить полноту сбора и качество обработки годовой бухгалтерской отчетности и аудиторского заключения о ней по малым, крупным и средним организациям в соответствии с Планом мероприятий в рамках закона «О бухгалтерском учете» от 6 декабря 2011 года № 402-ФЗ;</a:t>
            </a:r>
          </a:p>
          <a:p>
            <a:pPr marL="285750" indent="-285750" algn="just">
              <a:buSzPct val="150000"/>
              <a:buFont typeface="Wingdings" pitchFamily="2" charset="2"/>
              <a:buChar char="ü"/>
            </a:pPr>
            <a:r>
              <a:rPr lang="x-none" sz="1400">
                <a:latin typeface="Times New Roman" pitchFamily="18" charset="0"/>
                <a:cs typeface="Times New Roman" pitchFamily="18" charset="0"/>
              </a:rPr>
              <a:t>- проведение федеральных статистических наблюдений: за численностью и оплатой труда отдельных категорий работников социальной сферы и науки; труд мигрантов; за состоянием здоровья населения;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SzPct val="150000"/>
              <a:buFont typeface="Wingdings" pitchFamily="2" charset="2"/>
              <a:buChar char="ü"/>
            </a:pPr>
            <a:r>
              <a:rPr lang="x-none" sz="1400">
                <a:latin typeface="Times New Roman" pitchFamily="18" charset="0"/>
                <a:cs typeface="Times New Roman" pitchFamily="18" charset="0"/>
              </a:rPr>
              <a:t>- проведение статистического наблюдения о наличии, движении и составе контрактов, договоров аренды, лицензий, маркетинговых активов и гудвилла (деловой репутации организации);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SzPct val="150000"/>
              <a:buFont typeface="Wingdings" pitchFamily="2" charset="2"/>
              <a:buChar char="ü"/>
            </a:pPr>
            <a:r>
              <a:rPr lang="x-none" sz="1400">
                <a:latin typeface="Times New Roman" pitchFamily="18" charset="0"/>
                <a:cs typeface="Times New Roman" pitchFamily="18" charset="0"/>
              </a:rPr>
              <a:t>- обработка первичных данных и формирование первичного информационного фонда выборочного наблюдения доходов населения и участия в социальных программах;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SzPct val="150000"/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 респондентами статистического учёта по обеспечению полноты сбора статистической отчетности от хозяйствующих субъектов и предоставления статистической отчетности в электронном виде, в целях достижения планового значения показателя целевого индикатора «доля отчетности в электронном виде» - 90%;</a:t>
            </a:r>
          </a:p>
          <a:p>
            <a:pPr marL="285750" indent="-285750" algn="just">
              <a:buSzPct val="150000"/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наполнение информацией Интернет - портала 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Интранет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-портала Сахалинстата.</a:t>
            </a:r>
          </a:p>
        </p:txBody>
      </p:sp>
    </p:spTree>
    <p:extLst>
      <p:ext uri="{BB962C8B-B14F-4D97-AF65-F5344CB8AC3E}">
        <p14:creationId xmlns:p14="http://schemas.microsoft.com/office/powerpoint/2010/main" val="108714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40" descr="Картинки по запросу российский фла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/>
          <p:cNvPicPr/>
          <p:nvPr/>
        </p:nvPicPr>
        <p:blipFill>
          <a:blip r:embed="rId2"/>
          <a:srcRect l="23021" t="9619" r="1390" b="80361"/>
          <a:stretch>
            <a:fillRect/>
          </a:stretch>
        </p:blipFill>
        <p:spPr bwMode="auto">
          <a:xfrm>
            <a:off x="0" y="0"/>
            <a:ext cx="9144000" cy="10001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11781" y="1043178"/>
            <a:ext cx="8320438" cy="954107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rect">
              <a:fillToRect l="100000" t="100000"/>
            </a:path>
          </a:gra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рамках Административного регламента по исполнению государственной функции было направлено по запросам 80 (82) статистических материалов, по Соглашениям об информационном взаимодействии – 142 (123), показателей для ведения мониторинга демографической ситуации - 6 (4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Поступило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227 (142)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письменных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запроса от органов исполнительной власти всех уровней и организаций.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2894" y="2132856"/>
            <a:ext cx="8320438" cy="954107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rect">
              <a:fillToRect l="100000" t="100000"/>
            </a:path>
          </a:gra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1 полугодие 2019 г. подготовлено 6 (6) доклада, 12 (12) комплексных срочных аналитических обзоров, 1 (1) краткий статистический справочник, 1 (1) статистический сборник, 1 аналитическая записка, 3 (3) аналитических сборника, 161 (156) статистический бюллетень, 27 (27) справочников, 332 (342) экспресс - информаций.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6289" y="3212976"/>
            <a:ext cx="8320438" cy="954107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rect">
              <a:fillToRect l="100000" t="100000"/>
            </a:path>
          </a:gra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1 полугодие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т.г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специалистами Сахалинстата проведено 20 (1 полугодие 2018 г. - 23) совещаний, 6258 (8910) консультаций и инструктажей с участием 5147 (2851) человек. Специалистами в районах было проведено 58 (59) совещаний, 260 (278) инструктажей и 1419 (1255) индивидуальных консультаций с участием 486 (529) человек.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6289" y="4283804"/>
            <a:ext cx="8320438" cy="738664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rect">
              <a:fillToRect l="100000" t="100000"/>
            </a:path>
          </a:gra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1 полугодие 2019 г. общее количество рассмотренных материалов об административном правонарушении по ст.13.19 КоАП РФ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составило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дел (1 полугодие 2018 г. - 17 дел). Общая сумма наложенного штрафа составила 160 тыс. руб. (1 полугодие 2018 г. - 90 тыс. рублей).</a:t>
            </a:r>
            <a:endParaRPr lang="ru-RU" sz="1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6152" y="5733256"/>
            <a:ext cx="8320438" cy="954107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rect">
              <a:fillToRect l="100000" t="100000"/>
            </a:path>
          </a:gra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Доля отчетности в электронном виде, представляемой всеми отчитывающими субъектами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составила: 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всем формам федерального статистического наблюдения по предприятиям всех типов –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87,3%       (2 квартал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2018г. - 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80,4%),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крупным, средним и некоммерческим предприятиям –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88,0% (83,4%).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1732" y="5157192"/>
            <a:ext cx="8320438" cy="523220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rect">
              <a:fillToRect l="100000" t="100000"/>
            </a:path>
          </a:gra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1 полугодие 2019 г. на Интернете-портале размещено 574 статистических материала. Вся информация размещена в срок, согласно комплексного плана статистических работ Сахалинстата</a:t>
            </a:r>
            <a:endParaRPr lang="ru-RU" sz="1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14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/>
          <p:nvPr/>
        </p:nvPicPr>
        <p:blipFill>
          <a:blip r:embed="rId2"/>
          <a:srcRect l="23021" t="9619" r="1390" b="80361"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28239" y="1340768"/>
            <a:ext cx="8687522" cy="4154984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rect">
              <a:fillToRect l="100000" t="100000"/>
            </a:path>
          </a:gra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Направлялась информация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SzPct val="150000"/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мониторинг потребительских цен на основные продукты питания цен в Аппарат Губернатора и Правительства Сахалинской области, министерство экономического развития Сахалинской области, министерство сельского хозяйства, торговли и продовольствия Сахалинской области;</a:t>
            </a:r>
          </a:p>
          <a:p>
            <a:pPr marL="285750" indent="-285750" algn="just">
              <a:buSzPct val="150000"/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итоги обследования за численностью и оплатой труда отдельных категорий работников социальной сферы и науки  в целях мониторинга положений Указов Президента РФ от 7 мая 2012 года № 597 за январь-март 2019 года направлены в адрес заинтересованных министерств, Главам МО, размещены на Интернет-сайте Сахалинстата;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SzPct val="150000"/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для подготовки информации в доклад Президенту РФ о недопущении роста задолженности в сфере ЖКХ министерству жилищно-коммунального хозяйства Сахалинской области направлена информация по формам № 22-ЖКХ (жилище) и № 22-ЖКХ (ресурсы) за 1 квартал 2019 года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indent="-285750" algn="just">
              <a:buSzPct val="150000"/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рамках выполнения показателей государственного задания на управление в Сахалинской области Региональной энергетической комиссии Сахалинской области предоставлена информация по форме № 22-ЖКХ (сводная) за 2018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AutoShape 40" descr="Картинки по запросу российский фла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2" name="Рисунок 41"/>
          <p:cNvPicPr/>
          <p:nvPr/>
        </p:nvPicPr>
        <p:blipFill>
          <a:blip r:embed="rId2"/>
          <a:srcRect l="23021" t="9619" r="1390" b="80361"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539552" y="1772816"/>
            <a:ext cx="8288089" cy="4524315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rect">
              <a:fillToRect l="100000" t="100000"/>
            </a:path>
          </a:gra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Сахалинстат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во 2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квартале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2019 г.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принимал участие: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заседании регионального штаба по мониторингу и оперативному реагированию на изменение конъюнктуры продовольственных рынков, где руководитель Сахалинстата докладывала «Изменение средних потребительских цен, динамика цен на отдельные виды продовольственных товаров в Сахалинской области»;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заседании межведомственного совета при Правительстве Сахалинской области по вопросам развития торговой деятельности и реализации законодательства Российской Федерации в сфере торговли;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рабочем совещании с представителем Департамента потребительского рынка г. Южно-Сахалинска по сверке реестра предприятий занимающихся производством хлебобулочных и кондитерских изделий в 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Южно-Сахалинск;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в заседании в формате «круглого стола» с представителями министерства торговли и продовольствия области по отражению показателей по пищевой промышленности.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 rot="20932165">
            <a:off x="16144" y="4864724"/>
            <a:ext cx="21766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«Губернские ведомости»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528903">
            <a:off x="1370594" y="5056658"/>
            <a:ext cx="10475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«СахКом» 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444652">
            <a:off x="5563442" y="5353107"/>
            <a:ext cx="15913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радио «Сахалин»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786182" y="5383011"/>
            <a:ext cx="16897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«Солнце-телеком»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/>
          <p:cNvPicPr/>
          <p:nvPr/>
        </p:nvPicPr>
        <p:blipFill>
          <a:blip r:embed="rId2"/>
          <a:srcRect l="23021" t="9619" r="1390" b="80361"/>
          <a:stretch>
            <a:fillRect/>
          </a:stretch>
        </p:blipFill>
        <p:spPr bwMode="auto">
          <a:xfrm>
            <a:off x="0" y="0"/>
            <a:ext cx="9144000" cy="10001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428596" y="5857892"/>
            <a:ext cx="1928826" cy="811468"/>
          </a:xfrm>
          <a:prstGeom prst="roundRect">
            <a:avLst/>
          </a:prstGeom>
          <a:solidFill>
            <a:srgbClr val="FF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Печатные и электронные издания          </a:t>
            </a:r>
          </a:p>
          <a:p>
            <a:pPr algn="ctr"/>
            <a:r>
              <a:rPr lang="ru-RU" sz="1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23 (13)</a:t>
            </a:r>
            <a:endParaRPr lang="ru-RU" sz="1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000892" y="5857892"/>
            <a:ext cx="1714512" cy="811468"/>
          </a:xfrm>
          <a:prstGeom prst="roundRect">
            <a:avLst/>
          </a:prstGeom>
          <a:solidFill>
            <a:srgbClr val="FF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РАДИО   </a:t>
            </a:r>
          </a:p>
          <a:p>
            <a:pPr algn="ctr"/>
            <a:r>
              <a:rPr lang="ru-RU" sz="1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71 (34)</a:t>
            </a:r>
            <a:endParaRPr lang="ru-RU" sz="1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29190" y="5857892"/>
            <a:ext cx="1714512" cy="811468"/>
          </a:xfrm>
          <a:prstGeom prst="roundRect">
            <a:avLst/>
          </a:prstGeom>
          <a:solidFill>
            <a:srgbClr val="FF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Телевидение  </a:t>
            </a:r>
          </a:p>
          <a:p>
            <a:pPr algn="ctr"/>
            <a:r>
              <a:rPr lang="ru-RU" sz="1400" b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29 (10)      </a:t>
            </a:r>
            <a:endParaRPr lang="ru-RU" sz="1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14612" y="5857892"/>
            <a:ext cx="1857388" cy="811468"/>
          </a:xfrm>
          <a:prstGeom prst="roundRect">
            <a:avLst/>
          </a:prstGeom>
          <a:solidFill>
            <a:srgbClr val="FF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Информационные агентства </a:t>
            </a:r>
            <a:br>
              <a:rPr lang="ru-RU" sz="1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118 (90)</a:t>
            </a:r>
            <a:endParaRPr lang="ru-RU" sz="1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74447" y="4840396"/>
            <a:ext cx="6143668" cy="3693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опубликовано, показано и озвучено</a:t>
            </a:r>
            <a:endParaRPr lang="ru-RU" b="1" dirty="0" smtClean="0">
              <a:solidFill>
                <a:srgbClr val="C00000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38403" y="955606"/>
            <a:ext cx="8288089" cy="553998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Работа Пресс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службы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Сахалинстата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 средствами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массовой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информации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1571603" y="5405037"/>
            <a:ext cx="571504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3321835" y="5393545"/>
            <a:ext cx="571504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5294547" y="5323517"/>
            <a:ext cx="500066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253419" y="5262160"/>
            <a:ext cx="714380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4606925" y="4796540"/>
            <a:ext cx="35719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3178959" y="4640382"/>
            <a:ext cx="357190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H="1">
            <a:off x="6037638" y="4644327"/>
            <a:ext cx="357190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6536545" y="5297880"/>
            <a:ext cx="500066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 rot="719554">
            <a:off x="7278671" y="4684797"/>
            <a:ext cx="1738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«Рыбак Сахалина»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 rot="21294323">
            <a:off x="351404" y="5373818"/>
            <a:ext cx="16383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«Сэ коре синмун»</a:t>
            </a:r>
            <a:endParaRPr lang="ru-RU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864198">
            <a:off x="6007585" y="4912705"/>
            <a:ext cx="31118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ГТРК - «Вести: Сахалин – Курилы»</a:t>
            </a:r>
            <a:endParaRPr lang="ru-RU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83369" y="5460158"/>
            <a:ext cx="6758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АСТВ</a:t>
            </a:r>
            <a:endParaRPr lang="ru-RU" sz="1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331187" y="5018613"/>
            <a:ext cx="10775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Media</a:t>
            </a:r>
            <a:r>
              <a:rPr lang="ru-RU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.65»</a:t>
            </a:r>
            <a:endParaRPr lang="ru-RU" sz="1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38403" y="1548975"/>
            <a:ext cx="8288089" cy="3000821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rect">
              <a:fillToRect l="100000" t="100000"/>
            </a:path>
          </a:gra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   Темы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публикаций: 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информация о демографической ситуации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миграции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населения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цен на продовольственные и непродовольственные товары, 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численности населения, 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потреблении продуктов питания в домашних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хозяйствах,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ко дню медицинского работника, 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ко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дню работника статистики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1300" b="1" i="1" dirty="0">
                <a:latin typeface="Times New Roman" pitchFamily="18" charset="0"/>
                <a:cs typeface="Times New Roman" pitchFamily="18" charset="0"/>
              </a:rPr>
              <a:t>размещена на сайтах информационных агентств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«Продукты, табак и автомобили подорожали на Сахалине», «В 2018 году заработная плата выросла на 8,7%», «За три месяца естественная убыль в Сахалинской области составила 280 человек», «В Сахалинской области уровень мужской смертности в 3,9 раза превышает уровень женской», «Самые богатые сахалинцы получают в 15,4 раза больше самых бедных», «Каждый житель островного региона обратился за медпомощью в среднем 11 раз», «Сахалинские статистики готовятся отметить профессиональный праздник»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 l="23021" t="9619" r="1390" b="80361"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5516" y="1196752"/>
            <a:ext cx="8712968" cy="5216813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rect">
              <a:fillToRect l="100000" t="100000"/>
            </a:path>
          </a:gra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Считать приоритетными задачами на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квартал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SzPct val="150000"/>
              <a:buFont typeface="Wingdings" pitchFamily="2" charset="2"/>
              <a:buChar char="ü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обеспечить выполнение мероприятий на 2019 год по подготовке Всероссийской переписи населения 2020 года в соответствии с Календарным планом подготовки, проведения Всероссийской переписи населения 2020 года, обработки сведений, подведения и официального опубликования итогов переписи населения, хранения и уничтожения материалов на период 2019-2023гг. утвержденным руководителем Росстата от 01.03.2019г. № 22-у;</a:t>
            </a:r>
          </a:p>
          <a:p>
            <a:pPr marL="285750" indent="-285750" algn="just">
              <a:buSzPct val="150000"/>
              <a:buFont typeface="Wingdings" pitchFamily="2" charset="2"/>
              <a:buChar char="ü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обеспечить качественный расчет валового регионального продукта и других макроэкономических показателей за 2018 год в соответствии с Организационным планом мероприятий;</a:t>
            </a:r>
          </a:p>
          <a:p>
            <a:pPr marL="285750" indent="-285750" algn="just">
              <a:buSzPct val="150000"/>
              <a:buFont typeface="Wingdings" pitchFamily="2" charset="2"/>
              <a:buChar char="ü"/>
            </a:pPr>
            <a:r>
              <a:rPr lang="x-none" sz="15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обеспечить работу по согласованию статистической информации баз данных за 2018 год по формам статистической отчетности в комплексе гармонизированных данных ПК ГД ПТК;</a:t>
            </a:r>
          </a:p>
          <a:p>
            <a:pPr marL="285750" indent="-285750" algn="just">
              <a:buSzPct val="150000"/>
              <a:buFont typeface="Wingdings" pitchFamily="2" charset="2"/>
              <a:buChar char="ü"/>
            </a:pPr>
            <a:r>
              <a:rPr lang="x-none" sz="15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организовать работу по формированию Каталога информационно - статистических услуг на 2020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x-none" sz="150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SzPct val="150000"/>
              <a:buFont typeface="Wingdings" pitchFamily="2" charset="2"/>
              <a:buChar char="ü"/>
            </a:pPr>
            <a:r>
              <a:rPr lang="x-none" sz="15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организовать работу по подготовке и проведению выборочных наблюдений: качества и доступность услуг в сферах образования, здравоохранения и социального обслуживания, состояния здоровья населения, использование суточного фонда времен населением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SzPct val="150000"/>
              <a:buFont typeface="Wingdings" pitchFamily="2" charset="2"/>
              <a:buChar char="ü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продолжить работу с респондентами статистического учёта по обеспечению полноты сбора статистической отчетности от хозяйствующих субъектов и предоставления статистической отчетности в электронном виде, в целях достижения планового значения показателя целевого индикатора «доля отчетности в электронном виде» - 90%;</a:t>
            </a:r>
          </a:p>
          <a:p>
            <a:pPr marL="285750" indent="-285750" algn="just">
              <a:buSzPct val="150000"/>
              <a:buFont typeface="Wingdings" pitchFamily="2" charset="2"/>
              <a:buChar char="ü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- наполнение информацией Интернет - портала и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Интранет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-портала Сахалинстата.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/>
          <a:srcRect l="23021" t="9619" r="1390" b="80361"/>
          <a:stretch>
            <a:fillRect/>
          </a:stretch>
        </p:blipFill>
        <p:spPr bwMode="auto">
          <a:xfrm>
            <a:off x="0" y="142852"/>
            <a:ext cx="9144000" cy="1071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85786" y="2285992"/>
            <a:ext cx="67151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 !</a:t>
            </a:r>
            <a:endParaRPr kumimoji="0" lang="ru-RU" sz="9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</TotalTime>
  <Words>1318</Words>
  <Application>Microsoft Office PowerPoint</Application>
  <PresentationFormat>Экран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ТЕРРИТОРИАЛЬНЫЙ ОРГАН ФЕДЕРАЛЬНОЙ СЛУЖБЫ ГОСУДАРСТВЕННОЙ СТАТИСТИКИ ПО САХАЛИНСКОЙ ОБЛАСТИ</dc:title>
  <cp:lastModifiedBy>Заяц Александра Владимировна</cp:lastModifiedBy>
  <cp:revision>212</cp:revision>
  <dcterms:modified xsi:type="dcterms:W3CDTF">2019-07-29T21:28:26Z</dcterms:modified>
</cp:coreProperties>
</file>